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90" r:id="rId3"/>
  </p:sldMasterIdLst>
  <p:notesMasterIdLst>
    <p:notesMasterId r:id="rId18"/>
  </p:notesMasterIdLst>
  <p:sldIdLst>
    <p:sldId id="1860" r:id="rId4"/>
    <p:sldId id="3765" r:id="rId5"/>
    <p:sldId id="4831" r:id="rId6"/>
    <p:sldId id="4834" r:id="rId7"/>
    <p:sldId id="4835" r:id="rId8"/>
    <p:sldId id="4836" r:id="rId9"/>
    <p:sldId id="4837" r:id="rId10"/>
    <p:sldId id="4833" r:id="rId11"/>
    <p:sldId id="4832" r:id="rId12"/>
    <p:sldId id="4828" r:id="rId13"/>
    <p:sldId id="4830" r:id="rId14"/>
    <p:sldId id="4829" r:id="rId15"/>
    <p:sldId id="428" r:id="rId16"/>
    <p:sldId id="373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F4CBD6-CB12-47F9-90A4-7D9EDCC69FB7}">
          <p14:sldIdLst>
            <p14:sldId id="1860"/>
            <p14:sldId id="3765"/>
          </p14:sldIdLst>
        </p14:section>
        <p14:section name="Azure Hands On Labs" id="{C0E5D4DA-1687-487D-807F-0E7DB3D12FE3}">
          <p14:sldIdLst>
            <p14:sldId id="4831"/>
            <p14:sldId id="4834"/>
            <p14:sldId id="4835"/>
            <p14:sldId id="4836"/>
            <p14:sldId id="4837"/>
            <p14:sldId id="4833"/>
            <p14:sldId id="4832"/>
          </p14:sldIdLst>
        </p14:section>
        <p14:section name="Azure DevOps Hands On Labs" id="{322B0A27-540A-444A-BE14-C71402691286}">
          <p14:sldIdLst>
            <p14:sldId id="4828"/>
            <p14:sldId id="4830"/>
            <p14:sldId id="4829"/>
          </p14:sldIdLst>
        </p14:section>
        <p14:section name="Wrap up" id="{F5ACEDE7-DE0E-4DB1-BC1C-C787001A79D2}">
          <p14:sldIdLst>
            <p14:sldId id="428"/>
            <p14:sldId id="37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8E3F82-D46F-4AB2-B511-57F25FAAC033}" v="2" dt="2019-01-08T18:22:47.3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6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customXml" Target="../customXml/item2.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 Id="rId27"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DE8E3F82-D46F-4AB2-B511-57F25FAAC033}"/>
    <pc:docChg chg="modSld sldOrd">
      <pc:chgData name="Dave Burnison" userId="562e53b1-e8fd-443e-b247-550baf63da3b" providerId="ADAL" clId="{DE8E3F82-D46F-4AB2-B511-57F25FAAC033}" dt="2019-01-08T18:22:47.353" v="0"/>
      <pc:docMkLst>
        <pc:docMk/>
      </pc:docMkLst>
      <pc:sldChg chg="ord">
        <pc:chgData name="Dave Burnison" userId="562e53b1-e8fd-443e-b247-550baf63da3b" providerId="ADAL" clId="{DE8E3F82-D46F-4AB2-B511-57F25FAAC033}" dt="2019-01-08T18:22:47.353" v="0"/>
        <pc:sldMkLst>
          <pc:docMk/>
          <pc:sldMk cId="653294868" sldId="18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C710A-2EAA-4613-8EAC-F7961E394E73}" type="datetimeFigureOut">
              <a:rPr lang="en-US" smtClean="0"/>
              <a:t>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86132-5CD8-459E-B443-ABCAEC1C1BAE}" type="slidenum">
              <a:rPr lang="en-US" smtClean="0"/>
              <a:t>‹#›</a:t>
            </a:fld>
            <a:endParaRPr lang="en-US"/>
          </a:p>
        </p:txBody>
      </p:sp>
    </p:spTree>
    <p:extLst>
      <p:ext uri="{BB962C8B-B14F-4D97-AF65-F5344CB8AC3E}">
        <p14:creationId xmlns:p14="http://schemas.microsoft.com/office/powerpoint/2010/main" val="386210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12:22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dirty="0">
                <a:solidFill>
                  <a:schemeClr val="accent1"/>
                </a:solidFill>
              </a:rPr>
              <a:t>Introducing Microsoft Learn – the Best place to start learning Microsoft technologies – Free! </a:t>
            </a:r>
          </a:p>
          <a:p>
            <a:endParaRPr lang="en-US" sz="1800" b="1" dirty="0"/>
          </a:p>
          <a:p>
            <a:r>
              <a:rPr lang="en-US" sz="1800" b="1" dirty="0"/>
              <a:t>Quickly build skills:  </a:t>
            </a:r>
            <a:r>
              <a:rPr lang="en-US" sz="1800" dirty="0"/>
              <a:t>interactive, step-by-step bite-size tutorials</a:t>
            </a:r>
            <a:endParaRPr lang="en-US" sz="1800" dirty="0">
              <a:cs typeface="Calibri"/>
            </a:endParaRPr>
          </a:p>
          <a:p>
            <a:pPr lvl="0"/>
            <a:r>
              <a:rPr lang="en-US" sz="1800" b="1" dirty="0"/>
              <a:t>Learn by doing:  </a:t>
            </a:r>
            <a:r>
              <a:rPr lang="en-US" sz="1800" dirty="0"/>
              <a:t>browser-based interactive coding environments for hands-on experience.  Free fixed-time access to create and manage Azure resources - no credit card required.</a:t>
            </a:r>
          </a:p>
          <a:p>
            <a:r>
              <a:rPr lang="en-US" sz="1800" b="1" dirty="0"/>
              <a:t>Earn recognition:  </a:t>
            </a:r>
            <a:r>
              <a:rPr lang="en-US" sz="1800" dirty="0"/>
              <a:t> Track progress, check knowledge, and validate deployments to earn points, levels, achievements, and trophies</a:t>
            </a:r>
          </a:p>
          <a:p>
            <a:r>
              <a:rPr lang="en-US" sz="1800" b="1" dirty="0"/>
              <a:t>Learning aligned to new role-based certifications:  </a:t>
            </a:r>
            <a:r>
              <a:rPr lang="en-US" sz="1800" b="0" dirty="0"/>
              <a:t>easier for you to prepare for certification and be recognized as a leader in Microsoft technologies </a:t>
            </a:r>
          </a:p>
          <a:p>
            <a:r>
              <a:rPr lang="en-US" sz="1800" b="1" dirty="0"/>
              <a:t>Multiple modes of learning:  </a:t>
            </a:r>
            <a:r>
              <a:rPr lang="en-US" sz="1800" b="0" dirty="0"/>
              <a:t>learn in way best for you.  </a:t>
            </a:r>
            <a:r>
              <a:rPr lang="en-US" sz="1800" b="1" dirty="0"/>
              <a:t>s</a:t>
            </a:r>
            <a:r>
              <a:rPr lang="en-US" sz="1800" dirty="0"/>
              <a:t>elect from free self-paced quick tutorials and hands-on learning, to structured online courses free from Pluralsight and instructor led classes from learning partners. Get started by selecting a Learning Path that is closest to your role, e.g. Business Analyst , Azure Developer , Azure Solution Architect . </a:t>
            </a:r>
            <a:br>
              <a:rPr lang="en-US" sz="1800" dirty="0"/>
            </a:br>
            <a:r>
              <a:rPr lang="en-US" sz="1800" b="1" dirty="0"/>
              <a:t>Regarding the individual modules: </a:t>
            </a:r>
            <a:r>
              <a:rPr lang="en-US" sz="1800" dirty="0"/>
              <a:t>You can start with the basics such as Tour Azure services and features  or go deep with something like Create serverless applications.</a:t>
            </a:r>
          </a:p>
          <a:p>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5757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4839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075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3868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107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1/8/2019 12:22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03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tif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tif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B67E-02AA-4CEE-A412-8401B6DA80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1F3B46-4CFF-4E4F-B859-1B230476E4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DA7125-7FD3-4DA9-93A9-FD266E9F8220}"/>
              </a:ext>
            </a:extLst>
          </p:cNvPr>
          <p:cNvSpPr>
            <a:spLocks noGrp="1"/>
          </p:cNvSpPr>
          <p:nvPr>
            <p:ph type="dt" sz="half" idx="10"/>
          </p:nvPr>
        </p:nvSpPr>
        <p:spPr/>
        <p:txBody>
          <a:bodyPr/>
          <a:lstStyle/>
          <a:p>
            <a:fld id="{6CB6C28F-B0D5-4661-9F11-85855E6F6D93}" type="datetimeFigureOut">
              <a:rPr lang="en-US" smtClean="0"/>
              <a:t>1/8/2019</a:t>
            </a:fld>
            <a:endParaRPr lang="en-US"/>
          </a:p>
        </p:txBody>
      </p:sp>
      <p:sp>
        <p:nvSpPr>
          <p:cNvPr id="5" name="Footer Placeholder 4">
            <a:extLst>
              <a:ext uri="{FF2B5EF4-FFF2-40B4-BE49-F238E27FC236}">
                <a16:creationId xmlns:a16="http://schemas.microsoft.com/office/drawing/2014/main" id="{71248D0E-14A0-4382-A0D5-13681FC7D2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7F95D-5231-4996-AF9B-918D09095851}"/>
              </a:ext>
            </a:extLst>
          </p:cNvPr>
          <p:cNvSpPr>
            <a:spLocks noGrp="1"/>
          </p:cNvSpPr>
          <p:nvPr>
            <p:ph type="sldNum" sz="quarter" idx="12"/>
          </p:nvPr>
        </p:nvSpPr>
        <p:spPr/>
        <p:txBody>
          <a:bodyPr/>
          <a:lstStyle/>
          <a:p>
            <a:fld id="{E3A96AF6-6B19-42FC-A569-0EE1B4DBD4CD}" type="slidenum">
              <a:rPr lang="en-US" smtClean="0"/>
              <a:t>‹#›</a:t>
            </a:fld>
            <a:endParaRPr lang="en-US"/>
          </a:p>
        </p:txBody>
      </p:sp>
    </p:spTree>
    <p:extLst>
      <p:ext uri="{BB962C8B-B14F-4D97-AF65-F5344CB8AC3E}">
        <p14:creationId xmlns:p14="http://schemas.microsoft.com/office/powerpoint/2010/main" val="56267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D2027-AA89-403B-8648-2377456580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9851A6-4122-4E68-9310-15B0C754AF5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DEF63B-0269-4EA4-A69C-7F4816D9E80F}"/>
              </a:ext>
            </a:extLst>
          </p:cNvPr>
          <p:cNvSpPr>
            <a:spLocks noGrp="1"/>
          </p:cNvSpPr>
          <p:nvPr>
            <p:ph type="dt" sz="half" idx="10"/>
          </p:nvPr>
        </p:nvSpPr>
        <p:spPr/>
        <p:txBody>
          <a:bodyPr/>
          <a:lstStyle/>
          <a:p>
            <a:fld id="{6CB6C28F-B0D5-4661-9F11-85855E6F6D93}" type="datetimeFigureOut">
              <a:rPr lang="en-US" smtClean="0"/>
              <a:t>1/8/2019</a:t>
            </a:fld>
            <a:endParaRPr lang="en-US"/>
          </a:p>
        </p:txBody>
      </p:sp>
      <p:sp>
        <p:nvSpPr>
          <p:cNvPr id="5" name="Footer Placeholder 4">
            <a:extLst>
              <a:ext uri="{FF2B5EF4-FFF2-40B4-BE49-F238E27FC236}">
                <a16:creationId xmlns:a16="http://schemas.microsoft.com/office/drawing/2014/main" id="{EE8526C3-7D53-4D1F-81A6-E3228F175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0FB89F-EB25-4EFC-96BD-D503012BDD5C}"/>
              </a:ext>
            </a:extLst>
          </p:cNvPr>
          <p:cNvSpPr>
            <a:spLocks noGrp="1"/>
          </p:cNvSpPr>
          <p:nvPr>
            <p:ph type="sldNum" sz="quarter" idx="12"/>
          </p:nvPr>
        </p:nvSpPr>
        <p:spPr/>
        <p:txBody>
          <a:bodyPr/>
          <a:lstStyle/>
          <a:p>
            <a:fld id="{E3A96AF6-6B19-42FC-A569-0EE1B4DBD4CD}" type="slidenum">
              <a:rPr lang="en-US" smtClean="0"/>
              <a:t>‹#›</a:t>
            </a:fld>
            <a:endParaRPr lang="en-US"/>
          </a:p>
        </p:txBody>
      </p:sp>
    </p:spTree>
    <p:extLst>
      <p:ext uri="{BB962C8B-B14F-4D97-AF65-F5344CB8AC3E}">
        <p14:creationId xmlns:p14="http://schemas.microsoft.com/office/powerpoint/2010/main" val="271668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43EAAC-33C5-4884-A9EA-11DE7ED454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4EC241-4D66-4ABF-91FD-E776644D9C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3C636-6148-4486-A678-88FC0CE82ABD}"/>
              </a:ext>
            </a:extLst>
          </p:cNvPr>
          <p:cNvSpPr>
            <a:spLocks noGrp="1"/>
          </p:cNvSpPr>
          <p:nvPr>
            <p:ph type="dt" sz="half" idx="10"/>
          </p:nvPr>
        </p:nvSpPr>
        <p:spPr/>
        <p:txBody>
          <a:bodyPr/>
          <a:lstStyle/>
          <a:p>
            <a:fld id="{6CB6C28F-B0D5-4661-9F11-85855E6F6D93}" type="datetimeFigureOut">
              <a:rPr lang="en-US" smtClean="0"/>
              <a:t>1/8/2019</a:t>
            </a:fld>
            <a:endParaRPr lang="en-US"/>
          </a:p>
        </p:txBody>
      </p:sp>
      <p:sp>
        <p:nvSpPr>
          <p:cNvPr id="5" name="Footer Placeholder 4">
            <a:extLst>
              <a:ext uri="{FF2B5EF4-FFF2-40B4-BE49-F238E27FC236}">
                <a16:creationId xmlns:a16="http://schemas.microsoft.com/office/drawing/2014/main" id="{AF58E6DE-83D6-42FE-9792-CC0D48BEF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35C0A-1CD1-4576-87F4-BD5E3CCC4BE3}"/>
              </a:ext>
            </a:extLst>
          </p:cNvPr>
          <p:cNvSpPr>
            <a:spLocks noGrp="1"/>
          </p:cNvSpPr>
          <p:nvPr>
            <p:ph type="sldNum" sz="quarter" idx="12"/>
          </p:nvPr>
        </p:nvSpPr>
        <p:spPr/>
        <p:txBody>
          <a:bodyPr/>
          <a:lstStyle/>
          <a:p>
            <a:fld id="{E3A96AF6-6B19-42FC-A569-0EE1B4DBD4CD}" type="slidenum">
              <a:rPr lang="en-US" smtClean="0"/>
              <a:t>‹#›</a:t>
            </a:fld>
            <a:endParaRPr lang="en-US"/>
          </a:p>
        </p:txBody>
      </p:sp>
    </p:spTree>
    <p:extLst>
      <p:ext uri="{BB962C8B-B14F-4D97-AF65-F5344CB8AC3E}">
        <p14:creationId xmlns:p14="http://schemas.microsoft.com/office/powerpoint/2010/main" val="3534460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6463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047742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59041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453722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7475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4025256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3645733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49404491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3B65-4618-47CB-A0FD-1E10C67BC1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86E25-8D90-46A9-B1CE-9537803526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CA3A9-502F-48B4-892B-81CF0AABF9F9}"/>
              </a:ext>
            </a:extLst>
          </p:cNvPr>
          <p:cNvSpPr>
            <a:spLocks noGrp="1"/>
          </p:cNvSpPr>
          <p:nvPr>
            <p:ph type="dt" sz="half" idx="10"/>
          </p:nvPr>
        </p:nvSpPr>
        <p:spPr/>
        <p:txBody>
          <a:bodyPr/>
          <a:lstStyle/>
          <a:p>
            <a:fld id="{6CB6C28F-B0D5-4661-9F11-85855E6F6D93}" type="datetimeFigureOut">
              <a:rPr lang="en-US" smtClean="0"/>
              <a:t>1/8/2019</a:t>
            </a:fld>
            <a:endParaRPr lang="en-US"/>
          </a:p>
        </p:txBody>
      </p:sp>
      <p:sp>
        <p:nvSpPr>
          <p:cNvPr id="5" name="Footer Placeholder 4">
            <a:extLst>
              <a:ext uri="{FF2B5EF4-FFF2-40B4-BE49-F238E27FC236}">
                <a16:creationId xmlns:a16="http://schemas.microsoft.com/office/drawing/2014/main" id="{1E723792-B3FB-4B77-AE1B-6C817D79F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AFD4F-9302-4383-A7E5-3570BC64065C}"/>
              </a:ext>
            </a:extLst>
          </p:cNvPr>
          <p:cNvSpPr>
            <a:spLocks noGrp="1"/>
          </p:cNvSpPr>
          <p:nvPr>
            <p:ph type="sldNum" sz="quarter" idx="12"/>
          </p:nvPr>
        </p:nvSpPr>
        <p:spPr/>
        <p:txBody>
          <a:bodyPr/>
          <a:lstStyle/>
          <a:p>
            <a:fld id="{E3A96AF6-6B19-42FC-A569-0EE1B4DBD4CD}" type="slidenum">
              <a:rPr lang="en-US" smtClean="0"/>
              <a:t>‹#›</a:t>
            </a:fld>
            <a:endParaRPr lang="en-US"/>
          </a:p>
        </p:txBody>
      </p:sp>
    </p:spTree>
    <p:extLst>
      <p:ext uri="{BB962C8B-B14F-4D97-AF65-F5344CB8AC3E}">
        <p14:creationId xmlns:p14="http://schemas.microsoft.com/office/powerpoint/2010/main" val="24641476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77028221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875102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1639495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33165669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5888117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38080640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5740246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728784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520069340"/>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085087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42D9-E9B0-4D9A-811F-DF2F39CD9E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3AEC07-D9C0-4F9E-9FF4-B698E373E9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3639C5-0425-4F03-B095-CD2BD43CABCE}"/>
              </a:ext>
            </a:extLst>
          </p:cNvPr>
          <p:cNvSpPr>
            <a:spLocks noGrp="1"/>
          </p:cNvSpPr>
          <p:nvPr>
            <p:ph type="dt" sz="half" idx="10"/>
          </p:nvPr>
        </p:nvSpPr>
        <p:spPr/>
        <p:txBody>
          <a:bodyPr/>
          <a:lstStyle/>
          <a:p>
            <a:fld id="{6CB6C28F-B0D5-4661-9F11-85855E6F6D93}" type="datetimeFigureOut">
              <a:rPr lang="en-US" smtClean="0"/>
              <a:t>1/8/2019</a:t>
            </a:fld>
            <a:endParaRPr lang="en-US"/>
          </a:p>
        </p:txBody>
      </p:sp>
      <p:sp>
        <p:nvSpPr>
          <p:cNvPr id="5" name="Footer Placeholder 4">
            <a:extLst>
              <a:ext uri="{FF2B5EF4-FFF2-40B4-BE49-F238E27FC236}">
                <a16:creationId xmlns:a16="http://schemas.microsoft.com/office/drawing/2014/main" id="{A34ECA16-C2AD-4EA3-9AC7-40770A705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880A7-0616-47CC-A857-A7964C9D8577}"/>
              </a:ext>
            </a:extLst>
          </p:cNvPr>
          <p:cNvSpPr>
            <a:spLocks noGrp="1"/>
          </p:cNvSpPr>
          <p:nvPr>
            <p:ph type="sldNum" sz="quarter" idx="12"/>
          </p:nvPr>
        </p:nvSpPr>
        <p:spPr/>
        <p:txBody>
          <a:bodyPr/>
          <a:lstStyle/>
          <a:p>
            <a:fld id="{E3A96AF6-6B19-42FC-A569-0EE1B4DBD4CD}" type="slidenum">
              <a:rPr lang="en-US" smtClean="0"/>
              <a:t>‹#›</a:t>
            </a:fld>
            <a:endParaRPr lang="en-US"/>
          </a:p>
        </p:txBody>
      </p:sp>
    </p:spTree>
    <p:extLst>
      <p:ext uri="{BB962C8B-B14F-4D97-AF65-F5344CB8AC3E}">
        <p14:creationId xmlns:p14="http://schemas.microsoft.com/office/powerpoint/2010/main" val="40949323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spTree>
    <p:extLst>
      <p:ext uri="{BB962C8B-B14F-4D97-AF65-F5344CB8AC3E}">
        <p14:creationId xmlns:p14="http://schemas.microsoft.com/office/powerpoint/2010/main" val="1770129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999468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566700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847710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52715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945774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2829653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27868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557163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46157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3247E-4A20-41C1-BA36-A77CE8DFAE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984F62-D852-4949-8A4A-C118C7DD66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798B27-D7B8-4817-817E-320067D8765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154364-C14E-4674-B67C-4C83DFDD8C7A}"/>
              </a:ext>
            </a:extLst>
          </p:cNvPr>
          <p:cNvSpPr>
            <a:spLocks noGrp="1"/>
          </p:cNvSpPr>
          <p:nvPr>
            <p:ph type="dt" sz="half" idx="10"/>
          </p:nvPr>
        </p:nvSpPr>
        <p:spPr/>
        <p:txBody>
          <a:bodyPr/>
          <a:lstStyle/>
          <a:p>
            <a:fld id="{6CB6C28F-B0D5-4661-9F11-85855E6F6D93}" type="datetimeFigureOut">
              <a:rPr lang="en-US" smtClean="0"/>
              <a:t>1/8/2019</a:t>
            </a:fld>
            <a:endParaRPr lang="en-US"/>
          </a:p>
        </p:txBody>
      </p:sp>
      <p:sp>
        <p:nvSpPr>
          <p:cNvPr id="6" name="Footer Placeholder 5">
            <a:extLst>
              <a:ext uri="{FF2B5EF4-FFF2-40B4-BE49-F238E27FC236}">
                <a16:creationId xmlns:a16="http://schemas.microsoft.com/office/drawing/2014/main" id="{5C0EEFB2-D77D-4CCD-A710-D198A87C94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BB68C2-6F83-4C76-A3A8-8B74E71EC5B4}"/>
              </a:ext>
            </a:extLst>
          </p:cNvPr>
          <p:cNvSpPr>
            <a:spLocks noGrp="1"/>
          </p:cNvSpPr>
          <p:nvPr>
            <p:ph type="sldNum" sz="quarter" idx="12"/>
          </p:nvPr>
        </p:nvSpPr>
        <p:spPr/>
        <p:txBody>
          <a:bodyPr/>
          <a:lstStyle/>
          <a:p>
            <a:fld id="{E3A96AF6-6B19-42FC-A569-0EE1B4DBD4CD}" type="slidenum">
              <a:rPr lang="en-US" smtClean="0"/>
              <a:t>‹#›</a:t>
            </a:fld>
            <a:endParaRPr lang="en-US"/>
          </a:p>
        </p:txBody>
      </p:sp>
    </p:spTree>
    <p:extLst>
      <p:ext uri="{BB962C8B-B14F-4D97-AF65-F5344CB8AC3E}">
        <p14:creationId xmlns:p14="http://schemas.microsoft.com/office/powerpoint/2010/main" val="605038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5396652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6A44-9354-43DE-996E-9453FD4D8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1DE76-658F-4586-A81A-D5C143F837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89D2FB-6DD1-44C9-B3E4-490DCCAC59EB}"/>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ED8049E5-EEEA-4F22-A8CC-DE9376C82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62581-4EA6-4C40-BED1-4981F30688C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5014166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100E-CB0F-4A99-BEFD-55E40D0A4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F2473-09F9-44AD-B1FD-D6DB5353CE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79436-674D-4951-BDB2-D8EB383A23E7}"/>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9B62159E-60DE-4169-B2F6-23B8008F0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155D3-1C89-4B7F-BFB8-F5B6DBF001CB}"/>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4214996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8AAF-EC19-49F3-9217-3F4753382B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2E75F7-42FE-408A-A08A-D76E3A06F9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05C19F-E0DC-4E71-AC5A-B6644D6749B7}"/>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0D8305E8-123D-4193-A171-B7545B144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49949-4DB7-4E0B-8B5D-5839ABDEF10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8420689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6B30-215D-4BB4-B267-44F621BB3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EC1E19-A27F-45E4-825E-3A9B054F12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46AF6-B190-47E8-85C3-2CEDB8FCDA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BF2615-4041-4AE2-B90F-57AE653D3C83}"/>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6" name="Footer Placeholder 5">
            <a:extLst>
              <a:ext uri="{FF2B5EF4-FFF2-40B4-BE49-F238E27FC236}">
                <a16:creationId xmlns:a16="http://schemas.microsoft.com/office/drawing/2014/main" id="{DFAE23E8-7B91-44E4-A4B1-7F3FFB86D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EBC97-CC40-4124-85B0-E669DFD81919}"/>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7776798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AFE7-081E-40E4-8CD1-FFFA9A5C36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A7035B-52D2-4413-8B35-FD52818586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158780-394F-40AF-81E7-62E8454F0E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9E0F57-1270-411D-9795-6A868E3810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A26C3C-36BF-46E9-AE68-BCB56CA0D00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AF543D-AA2C-4B40-81FC-F4B07E08FB08}"/>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8" name="Footer Placeholder 7">
            <a:extLst>
              <a:ext uri="{FF2B5EF4-FFF2-40B4-BE49-F238E27FC236}">
                <a16:creationId xmlns:a16="http://schemas.microsoft.com/office/drawing/2014/main" id="{8202791A-094C-4E5B-9672-45516F9ABD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BCC979-8BD9-4F3C-A12A-61DF2DA17532}"/>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9826530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323C-D44A-4E6B-A560-D3F69AD3BC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311ADF-8CBE-4146-BD24-5B97B24961D3}"/>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4" name="Footer Placeholder 3">
            <a:extLst>
              <a:ext uri="{FF2B5EF4-FFF2-40B4-BE49-F238E27FC236}">
                <a16:creationId xmlns:a16="http://schemas.microsoft.com/office/drawing/2014/main" id="{CE712860-642F-4599-B7D6-B3DFE16BD0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7D00A3-F6FA-4499-9248-EBF93284208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1420752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87D060-1B9F-4BC1-B3F8-CA0676A52A3A}"/>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3" name="Footer Placeholder 2">
            <a:extLst>
              <a:ext uri="{FF2B5EF4-FFF2-40B4-BE49-F238E27FC236}">
                <a16:creationId xmlns:a16="http://schemas.microsoft.com/office/drawing/2014/main" id="{6EC98968-4A41-4211-A75B-31A107D0DC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95D70-9CED-4C87-AFC5-87FBEE2DBC57}"/>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6106514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35B6-C0FB-443D-967D-73D3E0B1C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B1A86E-20B1-42A6-B73C-B7340AEF9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74C8AD-915D-4EC6-8852-838F35F75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8C6A8-4020-46EB-9FC2-53F404050D24}"/>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6" name="Footer Placeholder 5">
            <a:extLst>
              <a:ext uri="{FF2B5EF4-FFF2-40B4-BE49-F238E27FC236}">
                <a16:creationId xmlns:a16="http://schemas.microsoft.com/office/drawing/2014/main" id="{644671C4-6111-4306-92AA-9F23533A7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F1BB0-7656-48C8-8DEB-CE18D1070201}"/>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1819348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37B1-A053-4E76-9D14-4EAD5D4F6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D27BF0-FF00-4A3B-8C31-94B477B1E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9B9987-427F-4BF5-A1E2-CD90CAE3E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EFF5DD-562F-4587-8074-66B2D7DE4DBB}"/>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6" name="Footer Placeholder 5">
            <a:extLst>
              <a:ext uri="{FF2B5EF4-FFF2-40B4-BE49-F238E27FC236}">
                <a16:creationId xmlns:a16="http://schemas.microsoft.com/office/drawing/2014/main" id="{FC9ED05A-3D02-452E-8968-4CCD17088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0672E-1014-4C89-9E59-D1CB649F50D0}"/>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719046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F48D-425A-4457-A113-0D194ED019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EFAC89-507C-4A91-99D8-3A915E50CA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562A3B-061B-4599-9C67-E677E859B0E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D573E0-A0C3-4F2C-BB23-F2C921B9D9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F006CA-8D41-4564-B4AD-19DDA87717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180AC0-B061-4235-A935-FA29712EE996}"/>
              </a:ext>
            </a:extLst>
          </p:cNvPr>
          <p:cNvSpPr>
            <a:spLocks noGrp="1"/>
          </p:cNvSpPr>
          <p:nvPr>
            <p:ph type="dt" sz="half" idx="10"/>
          </p:nvPr>
        </p:nvSpPr>
        <p:spPr/>
        <p:txBody>
          <a:bodyPr/>
          <a:lstStyle/>
          <a:p>
            <a:fld id="{6CB6C28F-B0D5-4661-9F11-85855E6F6D93}" type="datetimeFigureOut">
              <a:rPr lang="en-US" smtClean="0"/>
              <a:t>1/8/2019</a:t>
            </a:fld>
            <a:endParaRPr lang="en-US"/>
          </a:p>
        </p:txBody>
      </p:sp>
      <p:sp>
        <p:nvSpPr>
          <p:cNvPr id="8" name="Footer Placeholder 7">
            <a:extLst>
              <a:ext uri="{FF2B5EF4-FFF2-40B4-BE49-F238E27FC236}">
                <a16:creationId xmlns:a16="http://schemas.microsoft.com/office/drawing/2014/main" id="{83BAC924-C6AE-45F5-95B8-BC09A1D5D4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AB989F-8FC5-4D9C-A527-6FDFB84B0021}"/>
              </a:ext>
            </a:extLst>
          </p:cNvPr>
          <p:cNvSpPr>
            <a:spLocks noGrp="1"/>
          </p:cNvSpPr>
          <p:nvPr>
            <p:ph type="sldNum" sz="quarter" idx="12"/>
          </p:nvPr>
        </p:nvSpPr>
        <p:spPr/>
        <p:txBody>
          <a:bodyPr/>
          <a:lstStyle/>
          <a:p>
            <a:fld id="{E3A96AF6-6B19-42FC-A569-0EE1B4DBD4CD}" type="slidenum">
              <a:rPr lang="en-US" smtClean="0"/>
              <a:t>‹#›</a:t>
            </a:fld>
            <a:endParaRPr lang="en-US"/>
          </a:p>
        </p:txBody>
      </p:sp>
    </p:spTree>
    <p:extLst>
      <p:ext uri="{BB962C8B-B14F-4D97-AF65-F5344CB8AC3E}">
        <p14:creationId xmlns:p14="http://schemas.microsoft.com/office/powerpoint/2010/main" val="28943506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0789-E499-460F-8E4C-44F81EB57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5B44D-C3DD-4C1E-B360-23B7D78348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7EAEA-1DFB-4CF8-BFAB-94FFAF106D82}"/>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2E62BDC3-4B38-422D-8949-C4C62633A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99EE3-ECB2-4498-A4D2-52D4483B7194}"/>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8452853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CEECC-7857-48CF-A29A-601A182F45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10792-5D7A-4BB1-8A45-8D263B7B1E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C9E56-2F68-47EC-BA1D-660F952741D0}"/>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633E3EE5-A4F3-4992-B5BA-7EA734888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BB922-6152-46F9-8923-6E2F1B7D55E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6553459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9"/>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5" y="4476335"/>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14161713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A04D-78D7-4876-B93D-F01E2353BA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8CE043-E7B5-493B-A4BC-AA9CF6031DA3}"/>
              </a:ext>
            </a:extLst>
          </p:cNvPr>
          <p:cNvSpPr>
            <a:spLocks noGrp="1"/>
          </p:cNvSpPr>
          <p:nvPr>
            <p:ph type="dt" sz="half" idx="10"/>
          </p:nvPr>
        </p:nvSpPr>
        <p:spPr/>
        <p:txBody>
          <a:bodyPr/>
          <a:lstStyle/>
          <a:p>
            <a:fld id="{6CB6C28F-B0D5-4661-9F11-85855E6F6D93}" type="datetimeFigureOut">
              <a:rPr lang="en-US" smtClean="0"/>
              <a:t>1/8/2019</a:t>
            </a:fld>
            <a:endParaRPr lang="en-US"/>
          </a:p>
        </p:txBody>
      </p:sp>
      <p:sp>
        <p:nvSpPr>
          <p:cNvPr id="4" name="Footer Placeholder 3">
            <a:extLst>
              <a:ext uri="{FF2B5EF4-FFF2-40B4-BE49-F238E27FC236}">
                <a16:creationId xmlns:a16="http://schemas.microsoft.com/office/drawing/2014/main" id="{DBFA0FE9-9386-4380-85F3-883333BFB5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DEFACC-F4EB-4E88-9574-9F93E92E9113}"/>
              </a:ext>
            </a:extLst>
          </p:cNvPr>
          <p:cNvSpPr>
            <a:spLocks noGrp="1"/>
          </p:cNvSpPr>
          <p:nvPr>
            <p:ph type="sldNum" sz="quarter" idx="12"/>
          </p:nvPr>
        </p:nvSpPr>
        <p:spPr/>
        <p:txBody>
          <a:bodyPr/>
          <a:lstStyle/>
          <a:p>
            <a:fld id="{E3A96AF6-6B19-42FC-A569-0EE1B4DBD4CD}" type="slidenum">
              <a:rPr lang="en-US" smtClean="0"/>
              <a:t>‹#›</a:t>
            </a:fld>
            <a:endParaRPr lang="en-US"/>
          </a:p>
        </p:txBody>
      </p:sp>
    </p:spTree>
    <p:extLst>
      <p:ext uri="{BB962C8B-B14F-4D97-AF65-F5344CB8AC3E}">
        <p14:creationId xmlns:p14="http://schemas.microsoft.com/office/powerpoint/2010/main" val="3590715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BAAD3-AD59-4D93-8ACF-8F91164135BA}"/>
              </a:ext>
            </a:extLst>
          </p:cNvPr>
          <p:cNvSpPr>
            <a:spLocks noGrp="1"/>
          </p:cNvSpPr>
          <p:nvPr>
            <p:ph type="dt" sz="half" idx="10"/>
          </p:nvPr>
        </p:nvSpPr>
        <p:spPr/>
        <p:txBody>
          <a:bodyPr/>
          <a:lstStyle/>
          <a:p>
            <a:fld id="{6CB6C28F-B0D5-4661-9F11-85855E6F6D93}" type="datetimeFigureOut">
              <a:rPr lang="en-US" smtClean="0"/>
              <a:t>1/8/2019</a:t>
            </a:fld>
            <a:endParaRPr lang="en-US"/>
          </a:p>
        </p:txBody>
      </p:sp>
      <p:sp>
        <p:nvSpPr>
          <p:cNvPr id="3" name="Footer Placeholder 2">
            <a:extLst>
              <a:ext uri="{FF2B5EF4-FFF2-40B4-BE49-F238E27FC236}">
                <a16:creationId xmlns:a16="http://schemas.microsoft.com/office/drawing/2014/main" id="{28DDCB99-B0BC-4FCB-88DC-6FAC7368F6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BFD3BF-11F8-47C7-9ED2-5611DB6E7951}"/>
              </a:ext>
            </a:extLst>
          </p:cNvPr>
          <p:cNvSpPr>
            <a:spLocks noGrp="1"/>
          </p:cNvSpPr>
          <p:nvPr>
            <p:ph type="sldNum" sz="quarter" idx="12"/>
          </p:nvPr>
        </p:nvSpPr>
        <p:spPr/>
        <p:txBody>
          <a:bodyPr/>
          <a:lstStyle/>
          <a:p>
            <a:fld id="{E3A96AF6-6B19-42FC-A569-0EE1B4DBD4CD}" type="slidenum">
              <a:rPr lang="en-US" smtClean="0"/>
              <a:t>‹#›</a:t>
            </a:fld>
            <a:endParaRPr lang="en-US"/>
          </a:p>
        </p:txBody>
      </p:sp>
    </p:spTree>
    <p:extLst>
      <p:ext uri="{BB962C8B-B14F-4D97-AF65-F5344CB8AC3E}">
        <p14:creationId xmlns:p14="http://schemas.microsoft.com/office/powerpoint/2010/main" val="1631397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40B2-888B-46C9-BCF8-48EBDB9D7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C6D01B-C17E-4038-9202-91691D20C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3E6B12-FE07-4499-8D69-9350F0DC9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9DED31-1B85-46E4-A6F4-4B2652565F99}"/>
              </a:ext>
            </a:extLst>
          </p:cNvPr>
          <p:cNvSpPr>
            <a:spLocks noGrp="1"/>
          </p:cNvSpPr>
          <p:nvPr>
            <p:ph type="dt" sz="half" idx="10"/>
          </p:nvPr>
        </p:nvSpPr>
        <p:spPr/>
        <p:txBody>
          <a:bodyPr/>
          <a:lstStyle/>
          <a:p>
            <a:fld id="{6CB6C28F-B0D5-4661-9F11-85855E6F6D93}" type="datetimeFigureOut">
              <a:rPr lang="en-US" smtClean="0"/>
              <a:t>1/8/2019</a:t>
            </a:fld>
            <a:endParaRPr lang="en-US"/>
          </a:p>
        </p:txBody>
      </p:sp>
      <p:sp>
        <p:nvSpPr>
          <p:cNvPr id="6" name="Footer Placeholder 5">
            <a:extLst>
              <a:ext uri="{FF2B5EF4-FFF2-40B4-BE49-F238E27FC236}">
                <a16:creationId xmlns:a16="http://schemas.microsoft.com/office/drawing/2014/main" id="{F837372A-0653-411D-8FCA-0F95EA45D3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CDDFE-050D-43FE-BCAA-5B0304D59F59}"/>
              </a:ext>
            </a:extLst>
          </p:cNvPr>
          <p:cNvSpPr>
            <a:spLocks noGrp="1"/>
          </p:cNvSpPr>
          <p:nvPr>
            <p:ph type="sldNum" sz="quarter" idx="12"/>
          </p:nvPr>
        </p:nvSpPr>
        <p:spPr/>
        <p:txBody>
          <a:bodyPr/>
          <a:lstStyle/>
          <a:p>
            <a:fld id="{E3A96AF6-6B19-42FC-A569-0EE1B4DBD4CD}" type="slidenum">
              <a:rPr lang="en-US" smtClean="0"/>
              <a:t>‹#›</a:t>
            </a:fld>
            <a:endParaRPr lang="en-US"/>
          </a:p>
        </p:txBody>
      </p:sp>
    </p:spTree>
    <p:extLst>
      <p:ext uri="{BB962C8B-B14F-4D97-AF65-F5344CB8AC3E}">
        <p14:creationId xmlns:p14="http://schemas.microsoft.com/office/powerpoint/2010/main" val="1930871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98A3D-CB13-4236-994A-F26276BDD0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36CA1F-0C1D-4613-BD03-1F139775D9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C8152B-DC00-403B-A62B-4869E6BD8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482F9F0-F311-41A8-9B0D-814E8E1AB93C}"/>
              </a:ext>
            </a:extLst>
          </p:cNvPr>
          <p:cNvSpPr>
            <a:spLocks noGrp="1"/>
          </p:cNvSpPr>
          <p:nvPr>
            <p:ph type="dt" sz="half" idx="10"/>
          </p:nvPr>
        </p:nvSpPr>
        <p:spPr/>
        <p:txBody>
          <a:bodyPr/>
          <a:lstStyle/>
          <a:p>
            <a:fld id="{6CB6C28F-B0D5-4661-9F11-85855E6F6D93}" type="datetimeFigureOut">
              <a:rPr lang="en-US" smtClean="0"/>
              <a:t>1/8/2019</a:t>
            </a:fld>
            <a:endParaRPr lang="en-US"/>
          </a:p>
        </p:txBody>
      </p:sp>
      <p:sp>
        <p:nvSpPr>
          <p:cNvPr id="6" name="Footer Placeholder 5">
            <a:extLst>
              <a:ext uri="{FF2B5EF4-FFF2-40B4-BE49-F238E27FC236}">
                <a16:creationId xmlns:a16="http://schemas.microsoft.com/office/drawing/2014/main" id="{BCB82C40-4E09-44B6-B89E-C8AB0DBDC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C6A45-8637-4D28-9661-6B76D0B15DD3}"/>
              </a:ext>
            </a:extLst>
          </p:cNvPr>
          <p:cNvSpPr>
            <a:spLocks noGrp="1"/>
          </p:cNvSpPr>
          <p:nvPr>
            <p:ph type="sldNum" sz="quarter" idx="12"/>
          </p:nvPr>
        </p:nvSpPr>
        <p:spPr/>
        <p:txBody>
          <a:bodyPr/>
          <a:lstStyle/>
          <a:p>
            <a:fld id="{E3A96AF6-6B19-42FC-A569-0EE1B4DBD4CD}" type="slidenum">
              <a:rPr lang="en-US" smtClean="0"/>
              <a:t>‹#›</a:t>
            </a:fld>
            <a:endParaRPr lang="en-US"/>
          </a:p>
        </p:txBody>
      </p:sp>
    </p:spTree>
    <p:extLst>
      <p:ext uri="{BB962C8B-B14F-4D97-AF65-F5344CB8AC3E}">
        <p14:creationId xmlns:p14="http://schemas.microsoft.com/office/powerpoint/2010/main" val="3872085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image" Target="../media/image5.em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E75D56-056B-40C3-A2B5-33A64F7C32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8A6F66-B499-4D2F-AFAB-5D6E7C798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AC8B3-3E37-4E5D-96FC-336A438515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B6C28F-B0D5-4661-9F11-85855E6F6D93}" type="datetimeFigureOut">
              <a:rPr lang="en-US" smtClean="0"/>
              <a:t>1/8/2019</a:t>
            </a:fld>
            <a:endParaRPr lang="en-US"/>
          </a:p>
        </p:txBody>
      </p:sp>
      <p:sp>
        <p:nvSpPr>
          <p:cNvPr id="5" name="Footer Placeholder 4">
            <a:extLst>
              <a:ext uri="{FF2B5EF4-FFF2-40B4-BE49-F238E27FC236}">
                <a16:creationId xmlns:a16="http://schemas.microsoft.com/office/drawing/2014/main" id="{4A541F91-23CB-4E8C-BB81-56EC8265DA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36552F-F094-4263-B276-36B660945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A96AF6-6B19-42FC-A569-0EE1B4DBD4CD}" type="slidenum">
              <a:rPr lang="en-US" smtClean="0"/>
              <a:t>‹#›</a:t>
            </a:fld>
            <a:endParaRPr lang="en-US"/>
          </a:p>
        </p:txBody>
      </p:sp>
    </p:spTree>
    <p:extLst>
      <p:ext uri="{BB962C8B-B14F-4D97-AF65-F5344CB8AC3E}">
        <p14:creationId xmlns:p14="http://schemas.microsoft.com/office/powerpoint/2010/main" val="1378771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5378490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E12530-DCB4-4949-977D-7D15CC2A53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8183E0-2EC9-4740-85CF-183016321B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A4395-236E-4C4B-8F94-2E247D6F5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59281676-0DCF-4317-9D18-65D33FB45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08573E-340B-4BB0-B6E0-4882DE7AB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7CEBDB-E440-4D2C-93AA-F88DA92F7A64}" type="slidenum">
              <a:rPr lang="en-US" smtClean="0"/>
              <a:t>‹#›</a:t>
            </a:fld>
            <a:endParaRPr lang="en-US"/>
          </a:p>
        </p:txBody>
      </p:sp>
    </p:spTree>
    <p:extLst>
      <p:ext uri="{BB962C8B-B14F-4D97-AF65-F5344CB8AC3E}">
        <p14:creationId xmlns:p14="http://schemas.microsoft.com/office/powerpoint/2010/main" val="137101432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ka.ms/mkedevdays" TargetMode="External"/><Relationship Id="rId2" Type="http://schemas.openxmlformats.org/officeDocument/2006/relationships/notesSlide" Target="../notesSlides/notesSlide1.xml"/><Relationship Id="rId1" Type="http://schemas.openxmlformats.org/officeDocument/2006/relationships/slideLayout" Target="../slideLayouts/slideLayout52.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7.xml"/><Relationship Id="rId5" Type="http://schemas.openxmlformats.org/officeDocument/2006/relationships/hyperlink" Target="https://www.azuredevopslabs.com/"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7.xml"/><Relationship Id="rId5" Type="http://schemas.openxmlformats.org/officeDocument/2006/relationships/hyperlink" Target="https://docs.microsoft.com/en-us/azure/devops-project/"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docs.microsoft.com/en-us/Azure/DevOps/User-Guide/ALM-DevOps-Features" TargetMode="External"/><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17.png"/><Relationship Id="rId5" Type="http://schemas.openxmlformats.org/officeDocument/2006/relationships/hyperlink" Target="https://docs.microsoft.com/en-us/azure/devops/user-guide/services?view=vsts" TargetMode="External"/><Relationship Id="rId4" Type="http://schemas.openxmlformats.org/officeDocument/2006/relationships/hyperlink" Target="https://docs.microsoft.com/en-us/azure/devops/user-guide/concepts?view=vst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7.xml"/><Relationship Id="rId5" Type="http://schemas.openxmlformats.org/officeDocument/2006/relationships/hyperlink" Target="http://www.microsoft.com/Learn"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learn/paths/azure-fundamentals/" TargetMode="External"/><Relationship Id="rId2" Type="http://schemas.openxmlformats.org/officeDocument/2006/relationships/hyperlink" Target="https://docs.microsoft.com/en-us/learn/browse/?roles=solution-architect" TargetMode="External"/><Relationship Id="rId1" Type="http://schemas.openxmlformats.org/officeDocument/2006/relationships/slideLayout" Target="../slideLayouts/slideLayout20.xml"/><Relationship Id="rId6" Type="http://schemas.openxmlformats.org/officeDocument/2006/relationships/hyperlink" Target="https://docs.microsoft.com/en-us/learn/browse/?term=Serverless" TargetMode="External"/><Relationship Id="rId5" Type="http://schemas.openxmlformats.org/officeDocument/2006/relationships/hyperlink" Target="https://docs.microsoft.com/en-us/learn/paths/administer-containers-in-azure/" TargetMode="External"/><Relationship Id="rId4" Type="http://schemas.openxmlformats.org/officeDocument/2006/relationships/hyperlink" Target="https://docs.microsoft.com/en-us/learn/paths/deploy-a-website-with-azure-app-servic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learn/paths/store-data-in-azure/" TargetMode="External"/><Relationship Id="rId7" Type="http://schemas.openxmlformats.org/officeDocument/2006/relationships/hyperlink" Target="https://docs.microsoft.com/en-us/learn/browse/?products=azure-sql-database" TargetMode="External"/><Relationship Id="rId2" Type="http://schemas.openxmlformats.org/officeDocument/2006/relationships/hyperlink" Target="https://docs.microsoft.com/en-us/learn/browse/?roles=solution-architect" TargetMode="External"/><Relationship Id="rId1" Type="http://schemas.openxmlformats.org/officeDocument/2006/relationships/slideLayout" Target="../slideLayouts/slideLayout20.xml"/><Relationship Id="rId6" Type="http://schemas.openxmlformats.org/officeDocument/2006/relationships/hyperlink" Target="https://docs.microsoft.com/en-us/learn/paths/work-with-relational-data-in-azure/" TargetMode="External"/><Relationship Id="rId5" Type="http://schemas.openxmlformats.org/officeDocument/2006/relationships/hyperlink" Target="https://docs.microsoft.com/en-us/learn/browse/?products=azure-cosmos-db" TargetMode="External"/><Relationship Id="rId4" Type="http://schemas.openxmlformats.org/officeDocument/2006/relationships/hyperlink" Target="https://docs.microsoft.com/en-us/learn/modules/distribute-data-globally-with-cosmos-db/"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learn/modules/create-computer-vision-service-to-classify-images/" TargetMode="External"/><Relationship Id="rId2" Type="http://schemas.openxmlformats.org/officeDocument/2006/relationships/hyperlink" Target="https://docs.microsoft.com/en-us/learn/browse/?roles=solution-architect" TargetMode="External"/><Relationship Id="rId1" Type="http://schemas.openxmlformats.org/officeDocument/2006/relationships/slideLayout" Target="../slideLayouts/slideLayout20.xml"/><Relationship Id="rId4" Type="http://schemas.openxmlformats.org/officeDocument/2006/relationships/hyperlink" Target="https://docs.microsoft.com/en-us/learn/modules/build-internet-connected-windows10-app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learn/modules/get-started-with-devops/" TargetMode="External"/><Relationship Id="rId2" Type="http://schemas.openxmlformats.org/officeDocument/2006/relationships/hyperlink" Target="https://docs.microsoft.com/en-us/learn/browse/?roles=solution-architect" TargetMode="External"/><Relationship Id="rId1" Type="http://schemas.openxmlformats.org/officeDocument/2006/relationships/slideLayout" Target="../slideLayouts/slideLayout20.xml"/><Relationship Id="rId5" Type="http://schemas.openxmlformats.org/officeDocument/2006/relationships/hyperlink" Target="https://docs.microsoft.com/en-us/learn/browse/?products=azure-monitor" TargetMode="External"/><Relationship Id="rId4" Type="http://schemas.openxmlformats.org/officeDocument/2006/relationships/hyperlink" Target="https://docs.microsoft.com/en-us/learn/browse/?products=azure-active-directory"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learn/browse/?roles=solution-architect" TargetMode="External"/><Relationship Id="rId2" Type="http://schemas.openxmlformats.org/officeDocument/2006/relationships/hyperlink" Target="https://www.microsoft.com/learning/certification-overview.aspx" TargetMode="External"/><Relationship Id="rId1" Type="http://schemas.openxmlformats.org/officeDocument/2006/relationships/slideLayout" Target="../slideLayouts/slideLayout20.xml"/><Relationship Id="rId5" Type="http://schemas.openxmlformats.org/officeDocument/2006/relationships/hyperlink" Target="https://docs.microsoft.com/en-us/learn/browse/?roles=administrator" TargetMode="External"/><Relationship Id="rId4" Type="http://schemas.openxmlformats.org/officeDocument/2006/relationships/hyperlink" Target="https://docs.microsoft.com/en-us/learn/browse/?roles=develope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7.xml"/><Relationship Id="rId5" Type="http://schemas.openxmlformats.org/officeDocument/2006/relationships/hyperlink" Target="https://docs.microsoft.com/en-us/Azure/#pivot=products&amp;panel=all" TargetMode="Externa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39266" y="4426367"/>
            <a:ext cx="2355203" cy="30172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1961" b="0" i="0" u="none" strike="noStrike" kern="1200" cap="none" spc="0" normalizeH="0" baseline="0" noProof="0" err="1">
                <a:ln>
                  <a:noFill/>
                </a:ln>
                <a:solidFill>
                  <a:prstClr val="white"/>
                </a:solidFill>
                <a:effectLst/>
                <a:uLnTx/>
                <a:uFillTx/>
                <a:latin typeface="Calibri" panose="020F0502020204030204"/>
                <a:ea typeface="+mn-ea"/>
                <a:cs typeface="+mn-cs"/>
              </a:rPr>
              <a:t>Azuredevdays</a:t>
            </a:r>
            <a:endParaRPr kumimoji="0" lang="en-US" sz="196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344087" y="137920"/>
            <a:ext cx="3975497" cy="61551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rPr>
              <a:t>Content: </a:t>
            </a:r>
            <a:r>
              <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aka.ms/</a:t>
            </a:r>
            <a:r>
              <a:rPr kumimoji="0" lang="en-US" sz="2353" b="0" i="0" u="none" strike="noStrike" kern="1200" cap="none" spc="0" normalizeH="0" baseline="0" noProof="0" dirty="0" err="1">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mkedevdays</a:t>
            </a:r>
            <a:endPar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Image result for docker logo transparent">
            <a:extLst>
              <a:ext uri="{FF2B5EF4-FFF2-40B4-BE49-F238E27FC236}">
                <a16:creationId xmlns:a16="http://schemas.microsoft.com/office/drawing/2014/main" id="{D1319414-3007-47A1-BA1B-0BC4EDF5FA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702" y="4728094"/>
            <a:ext cx="2222119" cy="186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624" y="2097915"/>
            <a:ext cx="7378046" cy="3861085"/>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Azure DevOps Hands-On Labs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49427" cy="832712"/>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175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Learn to plan smartly, collaborate better, and ship faster with a set of modern development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1935956"/>
            <a:ext cx="3210139" cy="13421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1"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Get Hands On Experience with Azure DevOps Services</a:t>
            </a: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 – Learn how you can plan better, code together and ship faster with Azure DevOps Services.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1935957"/>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408701"/>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818575"/>
            <a:ext cx="312536" cy="399246"/>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397413"/>
            <a:ext cx="3192574" cy="140533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1"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Getting started</a:t>
            </a: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 - These labs will help you to get started with Azure DevOps services to automate software delivery and meet business needs.</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818576"/>
            <a:ext cx="3105754" cy="1405332"/>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1"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Deep Dive into Azure DevOps </a:t>
            </a: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 Learn how to integrate with popular OSS and 3rd party tools and services. Use the tools and languages you know. </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hlinkClick r:id="rId5"/>
              </a:rPr>
              <a:t>https://www.AzureDevOpsLabs.com</a:t>
            </a: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795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50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175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33491" y="2198258"/>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9230" y="2198258"/>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9230" y="328682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9230" y="4127886"/>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3491" y="3275538"/>
            <a:ext cx="3192574" cy="831119"/>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33492" y="4127887"/>
            <a:ext cx="2714809" cy="84944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Web apps, </a:t>
            </a:r>
            <a:r>
              <a:rPr kumimoji="0" lang="en-US" sz="1800" b="0" i="0" u="none" strike="noStrike" kern="0" cap="none" spc="0" normalizeH="0" baseline="0" noProof="0" dirty="0" err="1">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Kubernates</a:t>
            </a: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83029" y="486548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67291" y="4865482"/>
            <a:ext cx="2714809" cy="84944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527392" y="2111134"/>
            <a:ext cx="7160079" cy="41411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CC69870-9D53-4555-A3D4-5FCBB0C9E6F1}"/>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hlinkClick r:id="rId5"/>
              </a:rPr>
              <a:t>https://docs.microsoft.com/en-us/azure/devops-project/</a:t>
            </a: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p>
        </p:txBody>
      </p:sp>
      <p:sp>
        <p:nvSpPr>
          <p:cNvPr id="34" name="Oval 33">
            <a:extLst>
              <a:ext uri="{FF2B5EF4-FFF2-40B4-BE49-F238E27FC236}">
                <a16:creationId xmlns:a16="http://schemas.microsoft.com/office/drawing/2014/main" id="{1DF41DA8-2FA3-4146-8EE8-DC818135A0B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9398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983" y="2195563"/>
            <a:ext cx="7175988" cy="3890294"/>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Documentation - Azure DevOps Feature Index</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175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Use this end-to-end feature index to learn about all the features available in Azure DevOps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If you're new to Azure DevOps Services or TFS, see the </a:t>
            </a: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hlinkClick r:id="rId4">
                  <a:extLst>
                    <a:ext uri="{A12FA001-AC4F-418D-AE19-62706E023703}">
                      <ahyp:hlinkClr xmlns:ahyp="http://schemas.microsoft.com/office/drawing/2018/hyperlinkcolor" val="tx"/>
                    </a:ext>
                  </a:extLst>
                </a:hlinkClick>
              </a:rPr>
              <a:t>Key concepts</a:t>
            </a:r>
            <a:endPar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endParaRP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396562" cy="831119"/>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For a description of the core services supported through the web portal, see </a:t>
            </a: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hlinkClick r:id="rId5">
                  <a:extLst>
                    <a:ext uri="{A12FA001-AC4F-418D-AE19-62706E023703}">
                      <ahyp:hlinkClr xmlns:ahyp="http://schemas.microsoft.com/office/drawing/2018/hyperlinkcolor" val="tx"/>
                    </a:ext>
                  </a:extLst>
                </a:hlinkClick>
              </a:rPr>
              <a:t>Essential services</a:t>
            </a:r>
            <a:endPar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endParaRP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714809" cy="84944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If you only save one Favorite in your browser related to Azure DevOps, this is the link to save as a favorite!</a:t>
            </a:r>
          </a:p>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 </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hlinkClick r:id="rId7"/>
              </a:rPr>
              <a:t>https://Docs.Microsoft.com/en-us/Azure/DevOps/User-Guide/ALM-DevOps-Features</a:t>
            </a: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9897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33588" y="1173936"/>
            <a:ext cx="8356485" cy="896952"/>
          </a:xfrm>
        </p:spPr>
        <p:txBody>
          <a:bodyPr/>
          <a:lstStyle/>
          <a:p>
            <a:pPr algn="ctr"/>
            <a:r>
              <a:rPr lang="en-US" sz="5250">
                <a:latin typeface="+mn-lt"/>
              </a:rPr>
              <a:t>Thank You!</a:t>
            </a:r>
            <a:endParaRPr lang="en-US">
              <a:latin typeface="+mn-lt"/>
            </a:endParaRPr>
          </a:p>
        </p:txBody>
      </p:sp>
      <p:pic>
        <p:nvPicPr>
          <p:cNvPr id="253" name="Picture 252" descr="A picture containing indoor, black, crossword puzzle, piece&#10;&#10;Description generated with high confidence">
            <a:extLst>
              <a:ext uri="{FF2B5EF4-FFF2-40B4-BE49-F238E27FC236}">
                <a16:creationId xmlns:a16="http://schemas.microsoft.com/office/drawing/2014/main" id="{B8A271F6-B212-4765-9BA1-F77ADBFC1836}"/>
              </a:ext>
            </a:extLst>
          </p:cNvPr>
          <p:cNvPicPr>
            <a:picLocks noChangeAspect="1"/>
          </p:cNvPicPr>
          <p:nvPr/>
        </p:nvPicPr>
        <p:blipFill>
          <a:blip r:embed="rId3"/>
          <a:stretch>
            <a:fillRect/>
          </a:stretch>
        </p:blipFill>
        <p:spPr>
          <a:xfrm>
            <a:off x="6405282" y="3144371"/>
            <a:ext cx="1454524" cy="1454524"/>
          </a:xfrm>
          <a:prstGeom prst="rect">
            <a:avLst/>
          </a:prstGeom>
        </p:spPr>
      </p:pic>
      <p:sp>
        <p:nvSpPr>
          <p:cNvPr id="254" name="TextBox 2">
            <a:extLst>
              <a:ext uri="{FF2B5EF4-FFF2-40B4-BE49-F238E27FC236}">
                <a16:creationId xmlns:a16="http://schemas.microsoft.com/office/drawing/2014/main" id="{6549DFAF-56A0-4A90-9A04-DF1D9EE10E7C}"/>
              </a:ext>
            </a:extLst>
          </p:cNvPr>
          <p:cNvSpPr txBox="1"/>
          <p:nvPr/>
        </p:nvSpPr>
        <p:spPr>
          <a:xfrm>
            <a:off x="3659841" y="3530972"/>
            <a:ext cx="274320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Please fill out </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survey</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94914A36-0760-4EDD-9797-0E670BE2FDD9}"/>
              </a:ext>
            </a:extLst>
          </p:cNvPr>
          <p:cNvSpPr txBox="1"/>
          <p:nvPr/>
        </p:nvSpPr>
        <p:spPr>
          <a:xfrm>
            <a:off x="3889083" y="5657603"/>
            <a:ext cx="5197770" cy="1037207"/>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Content: aka.ms/</a:t>
            </a:r>
            <a:r>
              <a:rPr kumimoji="0" lang="en-US" sz="2400" b="0" i="0" u="none" strike="noStrike" kern="1200" cap="none" spc="0" normalizeH="0" baseline="0" noProof="0" dirty="0" err="1">
                <a:ln>
                  <a:noFill/>
                </a:ln>
                <a:solidFill>
                  <a:srgbClr val="FFFFFF"/>
                </a:solidFill>
                <a:effectLst/>
                <a:uLnTx/>
                <a:uFillTx/>
                <a:latin typeface="Segoe UI"/>
                <a:ea typeface="+mn-ea"/>
                <a:cs typeface="+mn-cs"/>
              </a:rPr>
              <a:t>milwaukeedevdays</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Survey: aka.ms/</a:t>
            </a:r>
            <a:r>
              <a:rPr kumimoji="0" lang="en-US" sz="2400" b="0" i="0" u="none" strike="noStrike" kern="1200" cap="none" spc="0" normalizeH="0" baseline="0" noProof="0" dirty="0" err="1">
                <a:ln>
                  <a:noFill/>
                </a:ln>
                <a:solidFill>
                  <a:srgbClr val="FFFFFF"/>
                </a:solidFill>
                <a:effectLst/>
                <a:uLnTx/>
                <a:uFillTx/>
                <a:latin typeface="Segoe UI"/>
                <a:ea typeface="+mn-ea"/>
                <a:cs typeface="+mn-cs"/>
              </a:rPr>
              <a:t>ncrdevdayssurvey</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Microsoft_Azure_Logo_End_Card_BlackBG_1080p-60fps-REF">
            <a:hlinkClick r:id="" action="ppaction://media"/>
            <a:extLst>
              <a:ext uri="{FF2B5EF4-FFF2-40B4-BE49-F238E27FC236}">
                <a16:creationId xmlns:a16="http://schemas.microsoft.com/office/drawing/2014/main" id="{E124789E-1913-44A8-A403-CF8777BFB5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87"/>
            <a:ext cx="12190444" cy="6857027"/>
          </a:xfrm>
          <a:prstGeom prst="rect">
            <a:avLst/>
          </a:prstGeom>
        </p:spPr>
      </p:pic>
    </p:spTree>
    <p:extLst>
      <p:ext uri="{BB962C8B-B14F-4D97-AF65-F5344CB8AC3E}">
        <p14:creationId xmlns:p14="http://schemas.microsoft.com/office/powerpoint/2010/main" val="3868052017"/>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ED15-F379-4F65-871C-0A718B2B4D1A}"/>
              </a:ext>
            </a:extLst>
          </p:cNvPr>
          <p:cNvSpPr>
            <a:spLocks noGrp="1"/>
          </p:cNvSpPr>
          <p:nvPr>
            <p:ph type="title"/>
          </p:nvPr>
        </p:nvSpPr>
        <p:spPr>
          <a:xfrm>
            <a:off x="588262" y="2804745"/>
            <a:ext cx="7764430" cy="728791"/>
          </a:xfrm>
        </p:spPr>
        <p:txBody>
          <a:bodyPr/>
          <a:lstStyle/>
          <a:p>
            <a:r>
              <a:rPr lang="en-US" dirty="0">
                <a:solidFill>
                  <a:schemeClr val="accent1"/>
                </a:solidFill>
              </a:rPr>
              <a:t>Azure </a:t>
            </a:r>
            <a:r>
              <a:rPr lang="en-US" dirty="0">
                <a:solidFill>
                  <a:srgbClr val="0078D7"/>
                </a:solidFill>
              </a:rPr>
              <a:t>Dev Days – Hands On Labs</a:t>
            </a:r>
          </a:p>
        </p:txBody>
      </p:sp>
    </p:spTree>
    <p:extLst>
      <p:ext uri="{BB962C8B-B14F-4D97-AF65-F5344CB8AC3E}">
        <p14:creationId xmlns:p14="http://schemas.microsoft.com/office/powerpoint/2010/main" val="211618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916" y="2114465"/>
            <a:ext cx="7175988" cy="4052490"/>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Microsoft Learn</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832723"/>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175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Build your skills fast with free, interactive tutorials at </a:t>
            </a:r>
            <a:r>
              <a:rPr kumimoji="0" lang="en-US" sz="1961" b="1"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Microsoft Learn</a:t>
            </a: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 </a:t>
            </a:r>
            <a:b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a new training experience for technical users. </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20"/>
            <a:ext cx="3210139" cy="576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Step-by-step training to fit your schedule</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2981991"/>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3825371"/>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2982689"/>
            <a:ext cx="3192574" cy="576909"/>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Interactive coding environments for hands-on experience</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3822557"/>
            <a:ext cx="2714809" cy="84944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Earn achievements and recognition for your Azure skills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44710" y="493496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8972" y="4934961"/>
            <a:ext cx="2714809" cy="1335376"/>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We provide free Azure sandboxes, free virtual machines, etc. so there is nothing to setup ahead of time</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hlinkClick r:id="rId5"/>
              </a:rPr>
              <a:t>http://www.Microsoft.com/Learn</a:t>
            </a: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697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4E5C24-71FE-4169-9B0A-666BAB3746EA}"/>
              </a:ext>
            </a:extLst>
          </p:cNvPr>
          <p:cNvSpPr>
            <a:spLocks noGrp="1"/>
          </p:cNvSpPr>
          <p:nvPr>
            <p:ph type="body" sz="quarter" idx="10"/>
          </p:nvPr>
        </p:nvSpPr>
        <p:spPr>
          <a:xfrm>
            <a:off x="437318" y="1120573"/>
            <a:ext cx="11339774" cy="4971874"/>
          </a:xfrm>
        </p:spPr>
        <p:txBody>
          <a:bodyPr/>
          <a:lstStyle/>
          <a:p>
            <a:pPr marL="0" indent="0" fontAlgn="ctr">
              <a:buNone/>
            </a:pPr>
            <a:r>
              <a:rPr lang="en-US" dirty="0"/>
              <a:t>Master core concepts at your speed and on your schedule. Whether you've got 15 minutes or an hour, you can develop practical skills through interactive training.</a:t>
            </a:r>
            <a:endParaRPr lang="en-US" dirty="0">
              <a:hlinkClick r:id="rId2"/>
            </a:endParaRPr>
          </a:p>
          <a:p>
            <a:pPr fontAlgn="ctr"/>
            <a:r>
              <a:rPr lang="en-US" dirty="0">
                <a:hlinkClick r:id="rId3"/>
              </a:rPr>
              <a:t>Azure Fundamentals</a:t>
            </a:r>
            <a:r>
              <a:rPr lang="en-US" dirty="0"/>
              <a:t> - Interested in the cloud, but aren't quite sure what it can do for you? This learning path is the place to start. Learn the benefits of cloud computing, features in Azure that will save you time and money, basic strategies for transitioning to the cloud and more.</a:t>
            </a:r>
          </a:p>
          <a:p>
            <a:pPr fontAlgn="ctr"/>
            <a:r>
              <a:rPr lang="en-US" dirty="0">
                <a:hlinkClick r:id="rId4"/>
              </a:rPr>
              <a:t>App Service</a:t>
            </a:r>
            <a:r>
              <a:rPr lang="en-US" dirty="0"/>
              <a:t> - Web apps in Azure allow you to publish and manage your website easily without having to work with the underlying servers, storage, or network assets. Instead, you can focus on your website features and rely on the robust Azure platform to provide secure access to your site.</a:t>
            </a:r>
          </a:p>
          <a:p>
            <a:pPr fontAlgn="ctr"/>
            <a:r>
              <a:rPr lang="en-US" dirty="0">
                <a:hlinkClick r:id="rId5"/>
              </a:rPr>
              <a:t>Containers</a:t>
            </a:r>
            <a:r>
              <a:rPr lang="en-US" dirty="0"/>
              <a:t> - Azure Container Instances are the quickest and easiest way to run containers in Azure. This learning path will teach you how to create and manage your containers, and how ACI can be used to provide elastic scale for Kubernetes.</a:t>
            </a:r>
          </a:p>
          <a:p>
            <a:pPr fontAlgn="ctr"/>
            <a:r>
              <a:rPr lang="en-US" dirty="0">
                <a:hlinkClick r:id="rId6"/>
              </a:rPr>
              <a:t>Serverless</a:t>
            </a:r>
            <a:r>
              <a:rPr lang="en-US" dirty="0"/>
              <a:t> - Azure Functions enable the creation of event driven, compute-on-demand systems that can be triggered by various external events. Learn how to leverage functions to execute server-side logic and build serverless architectures.</a:t>
            </a:r>
          </a:p>
          <a:p>
            <a:endParaRPr lang="en-US" dirty="0"/>
          </a:p>
        </p:txBody>
      </p:sp>
      <p:sp>
        <p:nvSpPr>
          <p:cNvPr id="3" name="Title 2">
            <a:extLst>
              <a:ext uri="{FF2B5EF4-FFF2-40B4-BE49-F238E27FC236}">
                <a16:creationId xmlns:a16="http://schemas.microsoft.com/office/drawing/2014/main" id="{07C064F7-564A-4AC5-BE37-D02F30A9EE70}"/>
              </a:ext>
            </a:extLst>
          </p:cNvPr>
          <p:cNvSpPr>
            <a:spLocks noGrp="1"/>
          </p:cNvSpPr>
          <p:nvPr>
            <p:ph type="title"/>
          </p:nvPr>
        </p:nvSpPr>
        <p:spPr/>
        <p:txBody>
          <a:bodyPr/>
          <a:lstStyle/>
          <a:p>
            <a:r>
              <a:rPr lang="en-US" dirty="0"/>
              <a:t>Azure Learning Paths by Azure Service - Compute</a:t>
            </a:r>
          </a:p>
        </p:txBody>
      </p:sp>
    </p:spTree>
    <p:extLst>
      <p:ext uri="{BB962C8B-B14F-4D97-AF65-F5344CB8AC3E}">
        <p14:creationId xmlns:p14="http://schemas.microsoft.com/office/powerpoint/2010/main" val="2737958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4E5C24-71FE-4169-9B0A-666BAB3746EA}"/>
              </a:ext>
            </a:extLst>
          </p:cNvPr>
          <p:cNvSpPr>
            <a:spLocks noGrp="1"/>
          </p:cNvSpPr>
          <p:nvPr>
            <p:ph type="body" sz="quarter" idx="10"/>
          </p:nvPr>
        </p:nvSpPr>
        <p:spPr>
          <a:xfrm>
            <a:off x="437318" y="1120573"/>
            <a:ext cx="11339774" cy="5320431"/>
          </a:xfrm>
        </p:spPr>
        <p:txBody>
          <a:bodyPr/>
          <a:lstStyle/>
          <a:p>
            <a:pPr marL="0" indent="0" fontAlgn="ctr">
              <a:buNone/>
            </a:pPr>
            <a:r>
              <a:rPr lang="en-US" dirty="0"/>
              <a:t>Master core concepts at your speed and on your schedule. Whether you've got 15 minutes or an hour, you can develop practical skills through interactive training.</a:t>
            </a:r>
            <a:endParaRPr lang="en-US" dirty="0">
              <a:hlinkClick r:id="rId2"/>
            </a:endParaRPr>
          </a:p>
          <a:p>
            <a:pPr fontAlgn="ctr"/>
            <a:r>
              <a:rPr lang="en-US" dirty="0">
                <a:hlinkClick r:id="rId3"/>
              </a:rPr>
              <a:t>Store data in Azure</a:t>
            </a:r>
            <a:r>
              <a:rPr lang="en-US" dirty="0"/>
              <a:t> - Azure provides a variety of ways to store data: unstructured, archival, relational, and more. Learn the basics of storage management in Azure, how to create a Storage Account, and how to choose the right model for the data you want to store in the cloud.</a:t>
            </a:r>
          </a:p>
          <a:p>
            <a:pPr>
              <a:spcAft>
                <a:spcPts val="600"/>
              </a:spcAft>
            </a:pPr>
            <a:r>
              <a:rPr lang="en-US" dirty="0">
                <a:hlinkClick r:id="rId4"/>
              </a:rPr>
              <a:t>Cosmos DB </a:t>
            </a:r>
            <a:r>
              <a:rPr lang="en-US" dirty="0"/>
              <a:t>- Learn how to distribute your data globally with Azure Cosmos DB. In this module, you will:</a:t>
            </a:r>
          </a:p>
          <a:p>
            <a:pPr lvl="1">
              <a:spcAft>
                <a:spcPts val="0"/>
              </a:spcAft>
            </a:pPr>
            <a:r>
              <a:rPr lang="en-US" dirty="0"/>
              <a:t>Learn about the benefits of writing and replicating data to multiple regions around the world</a:t>
            </a:r>
          </a:p>
          <a:p>
            <a:pPr lvl="1">
              <a:spcAft>
                <a:spcPts val="0"/>
              </a:spcAft>
            </a:pPr>
            <a:r>
              <a:rPr lang="en-US" dirty="0"/>
              <a:t>Change the read and write priorities for the regions in which your data is located</a:t>
            </a:r>
          </a:p>
          <a:p>
            <a:pPr lvl="1"/>
            <a:r>
              <a:rPr lang="en-US" dirty="0"/>
              <a:t>Change the consistency setting for your database</a:t>
            </a:r>
          </a:p>
          <a:p>
            <a:pPr fontAlgn="ctr"/>
            <a:r>
              <a:rPr lang="en-US" dirty="0">
                <a:hlinkClick r:id="rId5"/>
              </a:rPr>
              <a:t>Using Cosmos DB with other services</a:t>
            </a:r>
            <a:r>
              <a:rPr lang="en-US" dirty="0"/>
              <a:t> – Select from a number of modules that use Cosmos DB to provide highly scalable solutions. </a:t>
            </a:r>
          </a:p>
          <a:p>
            <a:pPr fontAlgn="ctr"/>
            <a:r>
              <a:rPr lang="en-US" dirty="0">
                <a:hlinkClick r:id="rId6"/>
              </a:rPr>
              <a:t>SQL Databases </a:t>
            </a:r>
            <a:r>
              <a:rPr lang="en-US" dirty="0"/>
              <a:t>- Azure supports several popular SQL-based database solutions including SQL Server, PostgreSQL, and MySQL. Learn how to use these enterprise data solutions in Azure to store and retrieve your app's data in the cloud.</a:t>
            </a:r>
          </a:p>
          <a:p>
            <a:pPr fontAlgn="ctr"/>
            <a:r>
              <a:rPr lang="en-US" dirty="0">
                <a:hlinkClick r:id="rId7"/>
              </a:rPr>
              <a:t>Using SQL Databases with other services</a:t>
            </a:r>
            <a:r>
              <a:rPr lang="en-US" dirty="0"/>
              <a:t> – Select from a number of modules that use SQL as part of the solution.</a:t>
            </a:r>
          </a:p>
        </p:txBody>
      </p:sp>
      <p:sp>
        <p:nvSpPr>
          <p:cNvPr id="3" name="Title 2">
            <a:extLst>
              <a:ext uri="{FF2B5EF4-FFF2-40B4-BE49-F238E27FC236}">
                <a16:creationId xmlns:a16="http://schemas.microsoft.com/office/drawing/2014/main" id="{07C064F7-564A-4AC5-BE37-D02F30A9EE70}"/>
              </a:ext>
            </a:extLst>
          </p:cNvPr>
          <p:cNvSpPr>
            <a:spLocks noGrp="1"/>
          </p:cNvSpPr>
          <p:nvPr>
            <p:ph type="title"/>
          </p:nvPr>
        </p:nvSpPr>
        <p:spPr/>
        <p:txBody>
          <a:bodyPr/>
          <a:lstStyle/>
          <a:p>
            <a:r>
              <a:rPr lang="en-US" dirty="0"/>
              <a:t>Azure Learning Paths by Azure Service - Data</a:t>
            </a:r>
          </a:p>
        </p:txBody>
      </p:sp>
    </p:spTree>
    <p:extLst>
      <p:ext uri="{BB962C8B-B14F-4D97-AF65-F5344CB8AC3E}">
        <p14:creationId xmlns:p14="http://schemas.microsoft.com/office/powerpoint/2010/main" val="6503138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4E5C24-71FE-4169-9B0A-666BAB3746EA}"/>
              </a:ext>
            </a:extLst>
          </p:cNvPr>
          <p:cNvSpPr>
            <a:spLocks noGrp="1"/>
          </p:cNvSpPr>
          <p:nvPr>
            <p:ph type="body" sz="quarter" idx="10"/>
          </p:nvPr>
        </p:nvSpPr>
        <p:spPr>
          <a:xfrm>
            <a:off x="437318" y="1120573"/>
            <a:ext cx="11339774" cy="4597669"/>
          </a:xfrm>
        </p:spPr>
        <p:txBody>
          <a:bodyPr/>
          <a:lstStyle/>
          <a:p>
            <a:pPr marL="0" indent="0" fontAlgn="ctr">
              <a:buNone/>
            </a:pPr>
            <a:r>
              <a:rPr lang="en-US" dirty="0"/>
              <a:t>Master core concepts at your speed and on your schedule. Whether you've got 15 minutes or an hour, you can develop practical skills through interactive training.</a:t>
            </a:r>
            <a:endParaRPr lang="en-US" dirty="0">
              <a:hlinkClick r:id="rId2"/>
            </a:endParaRPr>
          </a:p>
          <a:p>
            <a:pPr>
              <a:spcAft>
                <a:spcPts val="600"/>
              </a:spcAft>
            </a:pPr>
            <a:r>
              <a:rPr lang="en-US" dirty="0">
                <a:hlinkClick r:id="rId3"/>
              </a:rPr>
              <a:t>Process images with the Computer Vision service</a:t>
            </a:r>
            <a:r>
              <a:rPr lang="en-US" dirty="0"/>
              <a:t> - Use the Computer Vision API to analyze images for insights, extract text from images, and generate high-quality thumbnails. In this module, you will:</a:t>
            </a:r>
          </a:p>
          <a:p>
            <a:pPr lvl="1">
              <a:spcAft>
                <a:spcPts val="0"/>
              </a:spcAft>
            </a:pPr>
            <a:r>
              <a:rPr lang="en-US" dirty="0"/>
              <a:t>Create a Cognitive Services account.</a:t>
            </a:r>
          </a:p>
          <a:p>
            <a:pPr lvl="1">
              <a:spcAft>
                <a:spcPts val="0"/>
              </a:spcAft>
            </a:pPr>
            <a:r>
              <a:rPr lang="en-US" dirty="0"/>
              <a:t>Get information about the visual content found in an image.</a:t>
            </a:r>
          </a:p>
          <a:p>
            <a:pPr lvl="1">
              <a:spcAft>
                <a:spcPts val="0"/>
              </a:spcAft>
            </a:pPr>
            <a:r>
              <a:rPr lang="en-US" dirty="0"/>
              <a:t>Generate a thumbnail of an image.</a:t>
            </a:r>
          </a:p>
          <a:p>
            <a:pPr lvl="1">
              <a:spcAft>
                <a:spcPts val="0"/>
              </a:spcAft>
            </a:pPr>
            <a:r>
              <a:rPr lang="en-US" dirty="0"/>
              <a:t>Detect and extract printed text from an image.</a:t>
            </a:r>
          </a:p>
          <a:p>
            <a:pPr lvl="1"/>
            <a:r>
              <a:rPr lang="en-US" dirty="0"/>
              <a:t>Detect and extract handwritten text from an image.</a:t>
            </a:r>
          </a:p>
          <a:p>
            <a:pPr>
              <a:spcAft>
                <a:spcPts val="600"/>
              </a:spcAft>
            </a:pPr>
            <a:r>
              <a:rPr lang="en-US" dirty="0">
                <a:hlinkClick r:id="rId4"/>
              </a:rPr>
              <a:t>Write internet-connected Windows apps</a:t>
            </a:r>
            <a:r>
              <a:rPr lang="en-US" dirty="0"/>
              <a:t> - Bring the intelligence of the internet to your Windows 10 apps. In this module, you will:</a:t>
            </a:r>
          </a:p>
          <a:p>
            <a:pPr lvl="1">
              <a:spcAft>
                <a:spcPts val="0"/>
              </a:spcAft>
            </a:pPr>
            <a:r>
              <a:rPr lang="en-US" dirty="0"/>
              <a:t>Use Microsoft Azure's Cognitive Services platform to find images based on text descriptions</a:t>
            </a:r>
          </a:p>
          <a:p>
            <a:pPr lvl="1"/>
            <a:r>
              <a:rPr lang="en-US" dirty="0"/>
              <a:t>Write an app that connects to NASA's 'Astronomy Picture of the Day' service to download a picture</a:t>
            </a:r>
          </a:p>
          <a:p>
            <a:pPr fontAlgn="ctr"/>
            <a:endParaRPr lang="en-US" dirty="0"/>
          </a:p>
        </p:txBody>
      </p:sp>
      <p:sp>
        <p:nvSpPr>
          <p:cNvPr id="3" name="Title 2">
            <a:extLst>
              <a:ext uri="{FF2B5EF4-FFF2-40B4-BE49-F238E27FC236}">
                <a16:creationId xmlns:a16="http://schemas.microsoft.com/office/drawing/2014/main" id="{07C064F7-564A-4AC5-BE37-D02F30A9EE70}"/>
              </a:ext>
            </a:extLst>
          </p:cNvPr>
          <p:cNvSpPr>
            <a:spLocks noGrp="1"/>
          </p:cNvSpPr>
          <p:nvPr>
            <p:ph type="title"/>
          </p:nvPr>
        </p:nvSpPr>
        <p:spPr/>
        <p:txBody>
          <a:bodyPr/>
          <a:lstStyle/>
          <a:p>
            <a:r>
              <a:rPr lang="en-US" dirty="0"/>
              <a:t>Azure Learning Paths by Azure Service – Cognitive Services</a:t>
            </a:r>
          </a:p>
        </p:txBody>
      </p:sp>
    </p:spTree>
    <p:extLst>
      <p:ext uri="{BB962C8B-B14F-4D97-AF65-F5344CB8AC3E}">
        <p14:creationId xmlns:p14="http://schemas.microsoft.com/office/powerpoint/2010/main" val="4368960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4E5C24-71FE-4169-9B0A-666BAB3746EA}"/>
              </a:ext>
            </a:extLst>
          </p:cNvPr>
          <p:cNvSpPr>
            <a:spLocks noGrp="1"/>
          </p:cNvSpPr>
          <p:nvPr>
            <p:ph type="body" sz="quarter" idx="10"/>
          </p:nvPr>
        </p:nvSpPr>
        <p:spPr>
          <a:xfrm>
            <a:off x="437318" y="1120573"/>
            <a:ext cx="11339774" cy="4392485"/>
          </a:xfrm>
        </p:spPr>
        <p:txBody>
          <a:bodyPr/>
          <a:lstStyle/>
          <a:p>
            <a:pPr marL="0" indent="0" fontAlgn="ctr">
              <a:buNone/>
            </a:pPr>
            <a:r>
              <a:rPr lang="en-US" dirty="0"/>
              <a:t>Master core concepts at your speed and on your schedule. Whether you've got 15 minutes or an hour, you can develop practical skills through interactive training.</a:t>
            </a:r>
            <a:endParaRPr lang="en-US" dirty="0">
              <a:hlinkClick r:id="rId2"/>
            </a:endParaRPr>
          </a:p>
          <a:p>
            <a:pPr>
              <a:spcAft>
                <a:spcPts val="600"/>
              </a:spcAft>
            </a:pPr>
            <a:r>
              <a:rPr lang="en-US" dirty="0">
                <a:hlinkClick r:id="rId3"/>
              </a:rPr>
              <a:t>DevOps</a:t>
            </a:r>
            <a:r>
              <a:rPr lang="en-US" dirty="0"/>
              <a:t> - In this module, we'll explore DevOps and learn how to get started with Azure DevOps. In this module, you will:</a:t>
            </a:r>
          </a:p>
          <a:p>
            <a:pPr lvl="1">
              <a:spcAft>
                <a:spcPts val="0"/>
              </a:spcAft>
            </a:pPr>
            <a:r>
              <a:rPr lang="en-US" dirty="0"/>
              <a:t>Learn how Azure DevOps can provide a streamlined DevOps pipeline</a:t>
            </a:r>
          </a:p>
          <a:p>
            <a:pPr lvl="1">
              <a:spcAft>
                <a:spcPts val="0"/>
              </a:spcAft>
            </a:pPr>
            <a:r>
              <a:rPr lang="en-US" dirty="0"/>
              <a:t>Sign up for a free Azure DevOps account</a:t>
            </a:r>
          </a:p>
          <a:p>
            <a:pPr lvl="1"/>
            <a:r>
              <a:rPr lang="en-US" dirty="0"/>
              <a:t>Create a new project in Azure DevOps</a:t>
            </a:r>
            <a:endParaRPr lang="en-US" dirty="0">
              <a:hlinkClick r:id="rId3"/>
            </a:endParaRPr>
          </a:p>
          <a:p>
            <a:pPr>
              <a:spcAft>
                <a:spcPts val="600"/>
              </a:spcAft>
            </a:pPr>
            <a:r>
              <a:rPr lang="en-US" dirty="0">
                <a:hlinkClick r:id="rId3"/>
              </a:rPr>
              <a:t>Key Vault</a:t>
            </a:r>
            <a:r>
              <a:rPr lang="en-US" dirty="0"/>
              <a:t> - Your application requires service passwords, connection strings, and other secret configuration values to do its job. Storing and handling secret values is risky, and every usage introduces the possibility of leakage. Azure Key Vault, in combination with managed identities for Azure resources, enables your Azure web app to access secret configuration values easily and securely without needing to store any secrets in your source control or configuration.</a:t>
            </a:r>
          </a:p>
          <a:p>
            <a:pPr>
              <a:spcAft>
                <a:spcPts val="600"/>
              </a:spcAft>
            </a:pPr>
            <a:r>
              <a:rPr lang="en-US" dirty="0">
                <a:hlinkClick r:id="rId4"/>
              </a:rPr>
              <a:t>Azure Active Directory</a:t>
            </a:r>
            <a:r>
              <a:rPr lang="en-US" dirty="0"/>
              <a:t> – Review topics that include how to use </a:t>
            </a:r>
            <a:r>
              <a:rPr lang="en-US"/>
              <a:t>Azure Monitor</a:t>
            </a:r>
            <a:endParaRPr lang="en-US" dirty="0"/>
          </a:p>
          <a:p>
            <a:pPr>
              <a:spcAft>
                <a:spcPts val="600"/>
              </a:spcAft>
            </a:pPr>
            <a:r>
              <a:rPr lang="en-US" dirty="0">
                <a:hlinkClick r:id="rId5"/>
              </a:rPr>
              <a:t>Monitor - (Application Insights &amp; Log Analytics)</a:t>
            </a:r>
            <a:r>
              <a:rPr lang="en-US" dirty="0"/>
              <a:t> – Review topics that include how to use Azure Monitor</a:t>
            </a:r>
          </a:p>
        </p:txBody>
      </p:sp>
      <p:sp>
        <p:nvSpPr>
          <p:cNvPr id="3" name="Title 2">
            <a:extLst>
              <a:ext uri="{FF2B5EF4-FFF2-40B4-BE49-F238E27FC236}">
                <a16:creationId xmlns:a16="http://schemas.microsoft.com/office/drawing/2014/main" id="{07C064F7-564A-4AC5-BE37-D02F30A9EE70}"/>
              </a:ext>
            </a:extLst>
          </p:cNvPr>
          <p:cNvSpPr>
            <a:spLocks noGrp="1"/>
          </p:cNvSpPr>
          <p:nvPr>
            <p:ph type="title"/>
          </p:nvPr>
        </p:nvSpPr>
        <p:spPr/>
        <p:txBody>
          <a:bodyPr/>
          <a:lstStyle/>
          <a:p>
            <a:r>
              <a:rPr lang="en-US" dirty="0"/>
              <a:t>Azure Learning Paths by Azure Service – Other Services</a:t>
            </a:r>
          </a:p>
        </p:txBody>
      </p:sp>
    </p:spTree>
    <p:extLst>
      <p:ext uri="{BB962C8B-B14F-4D97-AF65-F5344CB8AC3E}">
        <p14:creationId xmlns:p14="http://schemas.microsoft.com/office/powerpoint/2010/main" val="29187721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4E5C24-71FE-4169-9B0A-666BAB3746EA}"/>
              </a:ext>
            </a:extLst>
          </p:cNvPr>
          <p:cNvSpPr>
            <a:spLocks noGrp="1"/>
          </p:cNvSpPr>
          <p:nvPr>
            <p:ph type="body" sz="quarter" idx="10"/>
          </p:nvPr>
        </p:nvSpPr>
        <p:spPr>
          <a:xfrm>
            <a:off x="437318" y="1120573"/>
            <a:ext cx="11339774" cy="5591018"/>
          </a:xfrm>
        </p:spPr>
        <p:txBody>
          <a:bodyPr/>
          <a:lstStyle/>
          <a:p>
            <a:pPr marL="0" indent="0" fontAlgn="ctr">
              <a:buNone/>
            </a:pPr>
            <a:r>
              <a:rPr lang="en-US" sz="2400" dirty="0"/>
              <a:t>Up your game with a learning path tailored to today's developer and </a:t>
            </a:r>
            <a:br>
              <a:rPr lang="en-US" sz="2400" dirty="0"/>
            </a:br>
            <a:r>
              <a:rPr lang="en-US" sz="2400" dirty="0"/>
              <a:t>technology masterminds and designed to prepare you for industry-recognized </a:t>
            </a:r>
            <a:br>
              <a:rPr lang="en-US" sz="2400" dirty="0"/>
            </a:br>
            <a:r>
              <a:rPr lang="en-US" sz="2400" u="sng" dirty="0">
                <a:hlinkClick r:id="rId2"/>
              </a:rPr>
              <a:t>Microsoft certifications</a:t>
            </a:r>
            <a:r>
              <a:rPr lang="en-US" sz="2400" dirty="0"/>
              <a:t>.</a:t>
            </a:r>
            <a:endParaRPr lang="en-US" sz="2400" dirty="0">
              <a:hlinkClick r:id="rId3"/>
            </a:endParaRPr>
          </a:p>
          <a:p>
            <a:pPr fontAlgn="ctr"/>
            <a:endParaRPr lang="en-US" sz="3000" dirty="0">
              <a:hlinkClick r:id="rId3"/>
            </a:endParaRPr>
          </a:p>
          <a:p>
            <a:pPr fontAlgn="ctr"/>
            <a:r>
              <a:rPr lang="en-US" sz="3000" dirty="0">
                <a:hlinkClick r:id="rId3"/>
              </a:rPr>
              <a:t>Solution Architect</a:t>
            </a:r>
            <a:endParaRPr lang="en-US" sz="3000" dirty="0"/>
          </a:p>
          <a:p>
            <a:pPr fontAlgn="ctr"/>
            <a:endParaRPr lang="en-US" sz="3000" dirty="0">
              <a:hlinkClick r:id="rId4"/>
            </a:endParaRPr>
          </a:p>
          <a:p>
            <a:pPr fontAlgn="ctr"/>
            <a:r>
              <a:rPr lang="en-US" sz="3000" dirty="0">
                <a:hlinkClick r:id="rId4"/>
              </a:rPr>
              <a:t>Developer</a:t>
            </a:r>
            <a:endParaRPr lang="en-US" sz="3000" dirty="0"/>
          </a:p>
          <a:p>
            <a:pPr fontAlgn="ctr"/>
            <a:endParaRPr lang="en-US" sz="3000" dirty="0">
              <a:hlinkClick r:id="rId5"/>
            </a:endParaRPr>
          </a:p>
          <a:p>
            <a:pPr fontAlgn="ctr"/>
            <a:r>
              <a:rPr lang="en-US" sz="3000" dirty="0">
                <a:hlinkClick r:id="rId5"/>
              </a:rPr>
              <a:t>Administrator</a:t>
            </a:r>
            <a:endParaRPr lang="en-US" sz="3000" dirty="0"/>
          </a:p>
          <a:p>
            <a:endParaRPr lang="en-US" dirty="0"/>
          </a:p>
        </p:txBody>
      </p:sp>
      <p:sp>
        <p:nvSpPr>
          <p:cNvPr id="3" name="Title 2">
            <a:extLst>
              <a:ext uri="{FF2B5EF4-FFF2-40B4-BE49-F238E27FC236}">
                <a16:creationId xmlns:a16="http://schemas.microsoft.com/office/drawing/2014/main" id="{07C064F7-564A-4AC5-BE37-D02F30A9EE70}"/>
              </a:ext>
            </a:extLst>
          </p:cNvPr>
          <p:cNvSpPr>
            <a:spLocks noGrp="1"/>
          </p:cNvSpPr>
          <p:nvPr>
            <p:ph type="title"/>
          </p:nvPr>
        </p:nvSpPr>
        <p:spPr/>
        <p:txBody>
          <a:bodyPr/>
          <a:lstStyle/>
          <a:p>
            <a:r>
              <a:rPr lang="en-US" dirty="0"/>
              <a:t>Azure Learning Paths by Role</a:t>
            </a:r>
          </a:p>
        </p:txBody>
      </p:sp>
    </p:spTree>
    <p:extLst>
      <p:ext uri="{BB962C8B-B14F-4D97-AF65-F5344CB8AC3E}">
        <p14:creationId xmlns:p14="http://schemas.microsoft.com/office/powerpoint/2010/main" val="4801407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785" y="2110776"/>
            <a:ext cx="7271679" cy="4191251"/>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Documentation - Azure Services Index</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175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Use this end-to-end index to learn about all the services available in Azure</a:t>
            </a:r>
            <a:endParaRPr kumimoji="0" lang="en-US" sz="2353"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Use this end-to-end feature index to learn about all Azure services. </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099"/>
            <a:ext cx="3192574" cy="1083547"/>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If you only save one Favorite in your browser related to Azure, this is the link to save as a favorite!</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hlinkClick r:id="rId5"/>
              </a:rPr>
              <a:t>https://docs.microsoft.com/en-us/Azure/#pivot=products&amp;panel=all</a:t>
            </a: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EC818AB8-901F-4155-8145-0DE65859D8FA}"/>
              </a:ext>
              <a:ext uri="{C183D7F6-B498-43B3-948B-1728B52AA6E4}">
                <adec:decorative xmlns:adec="http://schemas.microsoft.com/office/drawing/2017/decorative" val="1"/>
              </a:ext>
            </a:extLst>
          </p:cNvPr>
          <p:cNvGrpSpPr/>
          <p:nvPr/>
        </p:nvGrpSpPr>
        <p:grpSpPr>
          <a:xfrm>
            <a:off x="305376" y="4476422"/>
            <a:ext cx="312536" cy="311689"/>
            <a:chOff x="7745382" y="4179584"/>
            <a:chExt cx="216026" cy="215441"/>
          </a:xfrm>
          <a:solidFill>
            <a:schemeClr val="accent1"/>
          </a:solidFill>
        </p:grpSpPr>
        <p:sp>
          <p:nvSpPr>
            <p:cNvPr id="35" name="Freeform 14">
              <a:extLst>
                <a:ext uri="{FF2B5EF4-FFF2-40B4-BE49-F238E27FC236}">
                  <a16:creationId xmlns:a16="http://schemas.microsoft.com/office/drawing/2014/main" id="{D8E50131-76B0-4C6F-8000-F7E7D0B3CFC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 name="Freeform 15">
              <a:extLst>
                <a:ext uri="{FF2B5EF4-FFF2-40B4-BE49-F238E27FC236}">
                  <a16:creationId xmlns:a16="http://schemas.microsoft.com/office/drawing/2014/main" id="{97F4E7AA-395B-4192-940E-0A438A414DDB}"/>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 name="Freeform 16">
              <a:extLst>
                <a:ext uri="{FF2B5EF4-FFF2-40B4-BE49-F238E27FC236}">
                  <a16:creationId xmlns:a16="http://schemas.microsoft.com/office/drawing/2014/main" id="{3EA3B818-F484-4C9F-A7E1-8883B38741B9}"/>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9" name="Rectangle 38">
            <a:extLst>
              <a:ext uri="{FF2B5EF4-FFF2-40B4-BE49-F238E27FC236}">
                <a16:creationId xmlns:a16="http://schemas.microsoft.com/office/drawing/2014/main" id="{0D1B7931-6ED6-46C3-9590-84DE23307CCF}"/>
              </a:ext>
            </a:extLst>
          </p:cNvPr>
          <p:cNvSpPr/>
          <p:nvPr/>
        </p:nvSpPr>
        <p:spPr>
          <a:xfrm>
            <a:off x="789637" y="4465134"/>
            <a:ext cx="3192574" cy="1103674"/>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Most topics contain </a:t>
            </a:r>
            <a:r>
              <a:rPr kumimoji="0" lang="en-US" sz="1800" b="1" i="0" u="none" strike="noStrike" kern="0" cap="none" spc="0" normalizeH="0" baseline="0" noProof="0" dirty="0" err="1">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Quickstarts</a:t>
            </a:r>
            <a:r>
              <a:rPr kumimoji="0" lang="en-US" sz="1800" b="1"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 </a:t>
            </a: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and </a:t>
            </a:r>
            <a:r>
              <a:rPr kumimoji="0" lang="en-US" sz="1800" b="1"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Tutorials</a:t>
            </a: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 allowing you to gain hands-on experience quickly</a:t>
            </a:r>
          </a:p>
        </p:txBody>
      </p:sp>
    </p:spTree>
    <p:extLst>
      <p:ext uri="{BB962C8B-B14F-4D97-AF65-F5344CB8AC3E}">
        <p14:creationId xmlns:p14="http://schemas.microsoft.com/office/powerpoint/2010/main" val="212302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75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3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63C2A7-6954-40AE-B4D3-A53E64F3B431}"/>
</file>

<file path=customXml/itemProps2.xml><?xml version="1.0" encoding="utf-8"?>
<ds:datastoreItem xmlns:ds="http://schemas.openxmlformats.org/officeDocument/2006/customXml" ds:itemID="{78BA9DC3-87A7-40D9-8C87-62261B37BE0C}"/>
</file>

<file path=customXml/itemProps3.xml><?xml version="1.0" encoding="utf-8"?>
<ds:datastoreItem xmlns:ds="http://schemas.openxmlformats.org/officeDocument/2006/customXml" ds:itemID="{10062840-3737-45CE-BC7C-8AE31532C8B0}"/>
</file>

<file path=docProps/app.xml><?xml version="1.0" encoding="utf-8"?>
<Properties xmlns="http://schemas.openxmlformats.org/officeDocument/2006/extended-properties" xmlns:vt="http://schemas.openxmlformats.org/officeDocument/2006/docPropsVTypes">
  <TotalTime>41</TotalTime>
  <Words>1694</Words>
  <Application>Microsoft Office PowerPoint</Application>
  <PresentationFormat>Widescreen</PresentationFormat>
  <Paragraphs>126</Paragraphs>
  <Slides>14</Slides>
  <Notes>7</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Arial</vt:lpstr>
      <vt:lpstr>Calibri</vt:lpstr>
      <vt:lpstr>Calibri Light</vt:lpstr>
      <vt:lpstr>Segoe UI</vt:lpstr>
      <vt:lpstr>Segoe UI Semibold</vt:lpstr>
      <vt:lpstr>Segoe UI Semilight</vt:lpstr>
      <vt:lpstr>Wingdings</vt:lpstr>
      <vt:lpstr>Office Theme</vt:lpstr>
      <vt:lpstr>Azure PPT Template - 2018</vt:lpstr>
      <vt:lpstr>1_Office Theme</vt:lpstr>
      <vt:lpstr>PowerPoint Presentation</vt:lpstr>
      <vt:lpstr>Azure Dev Days – Hands On Labs</vt:lpstr>
      <vt:lpstr>Microsoft Learn</vt:lpstr>
      <vt:lpstr>Azure Learning Paths by Azure Service - Compute</vt:lpstr>
      <vt:lpstr>Azure Learning Paths by Azure Service - Data</vt:lpstr>
      <vt:lpstr>Azure Learning Paths by Azure Service – Cognitive Services</vt:lpstr>
      <vt:lpstr>Azure Learning Paths by Azure Service – Other Services</vt:lpstr>
      <vt:lpstr>Azure Learning Paths by Role</vt:lpstr>
      <vt:lpstr>Documentation - Azure Services Index</vt:lpstr>
      <vt:lpstr>Azure DevOps Hands-On Labs</vt:lpstr>
      <vt:lpstr>DevOps Pipelines in Minutes</vt:lpstr>
      <vt:lpstr>Documentation - Azure DevOps Feature Index</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 Days – Hands On Labs</dc:title>
  <dc:creator>Dave Burnison</dc:creator>
  <cp:lastModifiedBy>Dave Burnison</cp:lastModifiedBy>
  <cp:revision>5</cp:revision>
  <dcterms:created xsi:type="dcterms:W3CDTF">2019-01-05T18:50:45Z</dcterms:created>
  <dcterms:modified xsi:type="dcterms:W3CDTF">2019-01-08T18:22:49Z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dabu@microsoft.com</vt:lpwstr>
  </property>
  <property fmtid="{D5CDD505-2E9C-101B-9397-08002B2CF9AE}" pid="5" name="MSIP_Label_f42aa342-8706-4288-bd11-ebb85995028c_SetDate">
    <vt:lpwstr>2019-01-05T19:21:16.1715121Z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0x010100202CF4495E09FF42A1B0B97E61139E92</vt:lpwstr>
  </property>
</Properties>
</file>